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Lst>
  <p:sldSz cx="30275213" cy="42803763"/>
  <p:notesSz cx="6858000" cy="9144000"/>
  <p:defaultTextStyle>
    <a:defPPr>
      <a:defRPr lang="ko-KR"/>
    </a:defPPr>
    <a:lvl1pPr marL="0" algn="l" defTabSz="3507730" rtl="0" eaLnBrk="1" latinLnBrk="1" hangingPunct="1">
      <a:defRPr sz="6905" kern="1200">
        <a:solidFill>
          <a:schemeClr val="tx1"/>
        </a:solidFill>
        <a:latin typeface="+mn-lt"/>
        <a:ea typeface="+mn-ea"/>
        <a:cs typeface="+mn-cs"/>
      </a:defRPr>
    </a:lvl1pPr>
    <a:lvl2pPr marL="1753865" algn="l" defTabSz="3507730" rtl="0" eaLnBrk="1" latinLnBrk="1" hangingPunct="1">
      <a:defRPr sz="6905" kern="1200">
        <a:solidFill>
          <a:schemeClr val="tx1"/>
        </a:solidFill>
        <a:latin typeface="+mn-lt"/>
        <a:ea typeface="+mn-ea"/>
        <a:cs typeface="+mn-cs"/>
      </a:defRPr>
    </a:lvl2pPr>
    <a:lvl3pPr marL="3507730" algn="l" defTabSz="3507730" rtl="0" eaLnBrk="1" latinLnBrk="1" hangingPunct="1">
      <a:defRPr sz="6905" kern="1200">
        <a:solidFill>
          <a:schemeClr val="tx1"/>
        </a:solidFill>
        <a:latin typeface="+mn-lt"/>
        <a:ea typeface="+mn-ea"/>
        <a:cs typeface="+mn-cs"/>
      </a:defRPr>
    </a:lvl3pPr>
    <a:lvl4pPr marL="5261595" algn="l" defTabSz="3507730" rtl="0" eaLnBrk="1" latinLnBrk="1" hangingPunct="1">
      <a:defRPr sz="6905" kern="1200">
        <a:solidFill>
          <a:schemeClr val="tx1"/>
        </a:solidFill>
        <a:latin typeface="+mn-lt"/>
        <a:ea typeface="+mn-ea"/>
        <a:cs typeface="+mn-cs"/>
      </a:defRPr>
    </a:lvl4pPr>
    <a:lvl5pPr marL="7015460" algn="l" defTabSz="3507730" rtl="0" eaLnBrk="1" latinLnBrk="1" hangingPunct="1">
      <a:defRPr sz="6905" kern="1200">
        <a:solidFill>
          <a:schemeClr val="tx1"/>
        </a:solidFill>
        <a:latin typeface="+mn-lt"/>
        <a:ea typeface="+mn-ea"/>
        <a:cs typeface="+mn-cs"/>
      </a:defRPr>
    </a:lvl5pPr>
    <a:lvl6pPr marL="8769325" algn="l" defTabSz="3507730" rtl="0" eaLnBrk="1" latinLnBrk="1" hangingPunct="1">
      <a:defRPr sz="6905" kern="1200">
        <a:solidFill>
          <a:schemeClr val="tx1"/>
        </a:solidFill>
        <a:latin typeface="+mn-lt"/>
        <a:ea typeface="+mn-ea"/>
        <a:cs typeface="+mn-cs"/>
      </a:defRPr>
    </a:lvl6pPr>
    <a:lvl7pPr marL="10523190" algn="l" defTabSz="3507730" rtl="0" eaLnBrk="1" latinLnBrk="1" hangingPunct="1">
      <a:defRPr sz="6905" kern="1200">
        <a:solidFill>
          <a:schemeClr val="tx1"/>
        </a:solidFill>
        <a:latin typeface="+mn-lt"/>
        <a:ea typeface="+mn-ea"/>
        <a:cs typeface="+mn-cs"/>
      </a:defRPr>
    </a:lvl7pPr>
    <a:lvl8pPr marL="12277054" algn="l" defTabSz="3507730" rtl="0" eaLnBrk="1" latinLnBrk="1" hangingPunct="1">
      <a:defRPr sz="6905" kern="1200">
        <a:solidFill>
          <a:schemeClr val="tx1"/>
        </a:solidFill>
        <a:latin typeface="+mn-lt"/>
        <a:ea typeface="+mn-ea"/>
        <a:cs typeface="+mn-cs"/>
      </a:defRPr>
    </a:lvl8pPr>
    <a:lvl9pPr marL="14030919" algn="l" defTabSz="3507730" rtl="0" eaLnBrk="1" latinLnBrk="1" hangingPunct="1">
      <a:defRPr sz="6905"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57" autoAdjust="0"/>
    <p:restoredTop sz="94660"/>
  </p:normalViewPr>
  <p:slideViewPr>
    <p:cSldViewPr snapToGrid="0">
      <p:cViewPr>
        <p:scale>
          <a:sx n="25" d="100"/>
          <a:sy n="25" d="100"/>
        </p:scale>
        <p:origin x="2562" y="-7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E0CB4E-6FA7-43A9-8C9F-DD0C6E95B116}" type="datetimeFigureOut">
              <a:rPr lang="ko-KR" altLang="en-US" smtClean="0"/>
              <a:t>2024-06-17</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5555E340-21E0-402F-8489-5A9DC846A58E}" type="slidenum">
              <a:rPr lang="ko-KR" altLang="en-US" smtClean="0"/>
              <a:t>‹#›</a:t>
            </a:fld>
            <a:endParaRPr lang="ko-KR" altLang="en-US"/>
          </a:p>
        </p:txBody>
      </p:sp>
      <p:pic>
        <p:nvPicPr>
          <p:cNvPr id="5" name="그림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99"/>
            <a:ext cx="30276413" cy="42802064"/>
          </a:xfrm>
          <a:prstGeom prst="rect">
            <a:avLst/>
          </a:prstGeom>
        </p:spPr>
      </p:pic>
    </p:spTree>
    <p:extLst>
      <p:ext uri="{BB962C8B-B14F-4D97-AF65-F5344CB8AC3E}">
        <p14:creationId xmlns:p14="http://schemas.microsoft.com/office/powerpoint/2010/main" val="33429278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ko-KR" altLang="en-US" smtClean="0"/>
              <a:t>마스터 제목 스타일 편집</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20E0CB4E-6FA7-43A9-8C9F-DD0C6E95B116}" type="datetimeFigureOut">
              <a:rPr lang="ko-KR" altLang="en-US" smtClean="0"/>
              <a:t>2024-06-17</a:t>
            </a:fld>
            <a:endParaRPr lang="ko-KR" altLang="en-US"/>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ko-KR" altLang="en-US"/>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5555E340-21E0-402F-8489-5A9DC846A58E}" type="slidenum">
              <a:rPr lang="ko-KR" altLang="en-US" smtClean="0"/>
              <a:t>‹#›</a:t>
            </a:fld>
            <a:endParaRPr lang="ko-KR" altLang="en-US"/>
          </a:p>
        </p:txBody>
      </p:sp>
      <p:pic>
        <p:nvPicPr>
          <p:cNvPr id="7" name="그림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699"/>
            <a:ext cx="30276413" cy="42802064"/>
          </a:xfrm>
          <a:prstGeom prst="rect">
            <a:avLst/>
          </a:prstGeom>
        </p:spPr>
      </p:pic>
    </p:spTree>
    <p:extLst>
      <p:ext uri="{BB962C8B-B14F-4D97-AF65-F5344CB8AC3E}">
        <p14:creationId xmlns:p14="http://schemas.microsoft.com/office/powerpoint/2010/main" val="2808792382"/>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3027487" rtl="0" eaLnBrk="1" latinLnBrk="1"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1"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1"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1"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1" hangingPunct="1">
        <a:defRPr sz="5960" kern="1200">
          <a:solidFill>
            <a:schemeClr val="tx1"/>
          </a:solidFill>
          <a:latin typeface="+mn-lt"/>
          <a:ea typeface="+mn-ea"/>
          <a:cs typeface="+mn-cs"/>
        </a:defRPr>
      </a:lvl1pPr>
      <a:lvl2pPr marL="1513743" algn="l" defTabSz="3027487" rtl="0" eaLnBrk="1" latinLnBrk="1" hangingPunct="1">
        <a:defRPr sz="5960" kern="1200">
          <a:solidFill>
            <a:schemeClr val="tx1"/>
          </a:solidFill>
          <a:latin typeface="+mn-lt"/>
          <a:ea typeface="+mn-ea"/>
          <a:cs typeface="+mn-cs"/>
        </a:defRPr>
      </a:lvl2pPr>
      <a:lvl3pPr marL="3027487" algn="l" defTabSz="3027487" rtl="0" eaLnBrk="1" latinLnBrk="1" hangingPunct="1">
        <a:defRPr sz="5960" kern="1200">
          <a:solidFill>
            <a:schemeClr val="tx1"/>
          </a:solidFill>
          <a:latin typeface="+mn-lt"/>
          <a:ea typeface="+mn-ea"/>
          <a:cs typeface="+mn-cs"/>
        </a:defRPr>
      </a:lvl3pPr>
      <a:lvl4pPr marL="4541230" algn="l" defTabSz="3027487" rtl="0" eaLnBrk="1" latinLnBrk="1" hangingPunct="1">
        <a:defRPr sz="5960" kern="1200">
          <a:solidFill>
            <a:schemeClr val="tx1"/>
          </a:solidFill>
          <a:latin typeface="+mn-lt"/>
          <a:ea typeface="+mn-ea"/>
          <a:cs typeface="+mn-cs"/>
        </a:defRPr>
      </a:lvl4pPr>
      <a:lvl5pPr marL="6054974" algn="l" defTabSz="3027487" rtl="0" eaLnBrk="1" latinLnBrk="1" hangingPunct="1">
        <a:defRPr sz="5960" kern="1200">
          <a:solidFill>
            <a:schemeClr val="tx1"/>
          </a:solidFill>
          <a:latin typeface="+mn-lt"/>
          <a:ea typeface="+mn-ea"/>
          <a:cs typeface="+mn-cs"/>
        </a:defRPr>
      </a:lvl5pPr>
      <a:lvl6pPr marL="7568717" algn="l" defTabSz="3027487" rtl="0" eaLnBrk="1" latinLnBrk="1" hangingPunct="1">
        <a:defRPr sz="5960" kern="1200">
          <a:solidFill>
            <a:schemeClr val="tx1"/>
          </a:solidFill>
          <a:latin typeface="+mn-lt"/>
          <a:ea typeface="+mn-ea"/>
          <a:cs typeface="+mn-cs"/>
        </a:defRPr>
      </a:lvl6pPr>
      <a:lvl7pPr marL="9082461" algn="l" defTabSz="3027487" rtl="0" eaLnBrk="1" latinLnBrk="1" hangingPunct="1">
        <a:defRPr sz="5960" kern="1200">
          <a:solidFill>
            <a:schemeClr val="tx1"/>
          </a:solidFill>
          <a:latin typeface="+mn-lt"/>
          <a:ea typeface="+mn-ea"/>
          <a:cs typeface="+mn-cs"/>
        </a:defRPr>
      </a:lvl7pPr>
      <a:lvl8pPr marL="10596204" algn="l" defTabSz="3027487" rtl="0" eaLnBrk="1" latinLnBrk="1" hangingPunct="1">
        <a:defRPr sz="5960" kern="1200">
          <a:solidFill>
            <a:schemeClr val="tx1"/>
          </a:solidFill>
          <a:latin typeface="+mn-lt"/>
          <a:ea typeface="+mn-ea"/>
          <a:cs typeface="+mn-cs"/>
        </a:defRPr>
      </a:lvl8pPr>
      <a:lvl9pPr marL="12109948" algn="l" defTabSz="3027487" rtl="0" eaLnBrk="1" latinLnBrk="1"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oleObject" Target="../embeddings/oleObject1.bin"/><Relationship Id="rId7" Type="http://schemas.openxmlformats.org/officeDocument/2006/relationships/image" Target="../media/image5.e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662228" y="16947293"/>
            <a:ext cx="13353244" cy="13757839"/>
          </a:xfrm>
          <a:prstGeom prst="rect">
            <a:avLst/>
          </a:prstGeom>
          <a:noFill/>
        </p:spPr>
        <p:txBody>
          <a:bodyPr wrap="square" rtlCol="0">
            <a:spAutoFit/>
          </a:bodyPr>
          <a:lstStyle/>
          <a:p>
            <a:pPr algn="ctr"/>
            <a:r>
              <a:rPr lang="en-US" altLang="ko-KR" sz="4400" b="1" dirty="0" smtClean="0">
                <a:latin typeface="Times New Roman" panose="02020603050405020304" pitchFamily="18" charset="0"/>
                <a:cs typeface="Times New Roman" panose="02020603050405020304" pitchFamily="18" charset="0"/>
              </a:rPr>
              <a:t>&lt;Schematic of </a:t>
            </a:r>
            <a:r>
              <a:rPr lang="en-US" altLang="ko-KR" sz="4400" b="1" smtClean="0">
                <a:latin typeface="Times New Roman" panose="02020603050405020304" pitchFamily="18" charset="0"/>
                <a:cs typeface="Times New Roman" panose="02020603050405020304" pitchFamily="18" charset="0"/>
              </a:rPr>
              <a:t>Receiver&gt;</a:t>
            </a:r>
          </a:p>
          <a:p>
            <a:pPr algn="ctr"/>
            <a:endParaRPr lang="en-US" altLang="ko-KR" sz="4400" b="1" dirty="0" smtClean="0">
              <a:latin typeface="Times New Roman" panose="02020603050405020304" pitchFamily="18" charset="0"/>
              <a:cs typeface="Times New Roman" panose="02020603050405020304" pitchFamily="18" charset="0"/>
            </a:endParaRPr>
          </a:p>
          <a:p>
            <a:endParaRPr lang="en-US" altLang="ko-KR" sz="4400" dirty="0" smtClean="0">
              <a:latin typeface="Times New Roman" panose="02020603050405020304" pitchFamily="18" charset="0"/>
              <a:cs typeface="Times New Roman" panose="02020603050405020304" pitchFamily="18" charset="0"/>
            </a:endParaRPr>
          </a:p>
          <a:p>
            <a:endParaRPr lang="en-US" altLang="ko-KR" sz="4400" dirty="0">
              <a:latin typeface="Times New Roman" panose="02020603050405020304" pitchFamily="18" charset="0"/>
              <a:cs typeface="Times New Roman" panose="02020603050405020304" pitchFamily="18" charset="0"/>
            </a:endParaRPr>
          </a:p>
          <a:p>
            <a:endParaRPr lang="en-US" altLang="ko-KR" sz="4400" dirty="0" smtClean="0">
              <a:latin typeface="Times New Roman" panose="02020603050405020304" pitchFamily="18" charset="0"/>
              <a:cs typeface="Times New Roman" panose="02020603050405020304" pitchFamily="18" charset="0"/>
            </a:endParaRPr>
          </a:p>
          <a:p>
            <a:endParaRPr lang="en-US" altLang="ko-KR" sz="4400" dirty="0">
              <a:latin typeface="Times New Roman" panose="02020603050405020304" pitchFamily="18" charset="0"/>
              <a:cs typeface="Times New Roman" panose="02020603050405020304" pitchFamily="18" charset="0"/>
            </a:endParaRPr>
          </a:p>
          <a:p>
            <a:endParaRPr lang="en-US" altLang="ko-KR" sz="4400" dirty="0" smtClean="0">
              <a:latin typeface="Times New Roman" panose="02020603050405020304" pitchFamily="18" charset="0"/>
              <a:cs typeface="Times New Roman" panose="02020603050405020304" pitchFamily="18" charset="0"/>
            </a:endParaRPr>
          </a:p>
          <a:p>
            <a:endParaRPr lang="en-US" altLang="ko-KR" sz="4400" dirty="0">
              <a:latin typeface="Times New Roman" panose="02020603050405020304" pitchFamily="18" charset="0"/>
              <a:cs typeface="Times New Roman" panose="02020603050405020304" pitchFamily="18" charset="0"/>
            </a:endParaRPr>
          </a:p>
          <a:p>
            <a:endParaRPr lang="en-US" altLang="ko-KR" sz="4400" dirty="0" smtClean="0">
              <a:latin typeface="Times New Roman" panose="02020603050405020304" pitchFamily="18" charset="0"/>
              <a:cs typeface="Times New Roman" panose="02020603050405020304" pitchFamily="18" charset="0"/>
            </a:endParaRPr>
          </a:p>
          <a:p>
            <a:endParaRPr lang="en-US" altLang="ko-KR" sz="4400" dirty="0">
              <a:latin typeface="Times New Roman" panose="02020603050405020304" pitchFamily="18" charset="0"/>
              <a:cs typeface="Times New Roman" panose="02020603050405020304" pitchFamily="18" charset="0"/>
            </a:endParaRPr>
          </a:p>
          <a:p>
            <a:endParaRPr lang="en-US" altLang="ko-KR" sz="4400" dirty="0" smtClean="0">
              <a:latin typeface="Times New Roman" panose="02020603050405020304" pitchFamily="18" charset="0"/>
              <a:cs typeface="Times New Roman" panose="02020603050405020304" pitchFamily="18" charset="0"/>
            </a:endParaRPr>
          </a:p>
          <a:p>
            <a:endParaRPr lang="en-US" altLang="ko-KR" sz="4400" dirty="0" smtClean="0">
              <a:latin typeface="Times New Roman" panose="02020603050405020304" pitchFamily="18" charset="0"/>
              <a:cs typeface="Times New Roman" panose="02020603050405020304" pitchFamily="18" charset="0"/>
            </a:endParaRPr>
          </a:p>
          <a:p>
            <a:endParaRPr lang="en-US" altLang="ko-KR" sz="4400" dirty="0">
              <a:latin typeface="Times New Roman" panose="02020603050405020304" pitchFamily="18" charset="0"/>
              <a:cs typeface="Times New Roman" panose="02020603050405020304" pitchFamily="18" charset="0"/>
            </a:endParaRPr>
          </a:p>
          <a:p>
            <a:endParaRPr lang="en-US" altLang="ko-KR" sz="3200" dirty="0">
              <a:latin typeface="Times New Roman" panose="02020603050405020304" pitchFamily="18" charset="0"/>
              <a:cs typeface="Times New Roman" panose="02020603050405020304" pitchFamily="18" charset="0"/>
            </a:endParaRPr>
          </a:p>
          <a:p>
            <a:pPr algn="just"/>
            <a:r>
              <a:rPr lang="en-US" altLang="ko-KR" sz="3200">
                <a:latin typeface="Times New Roman" panose="02020603050405020304" pitchFamily="18" charset="0"/>
                <a:cs typeface="Times New Roman" panose="02020603050405020304" pitchFamily="18" charset="0"/>
              </a:rPr>
              <a:t>In this work, we proposed an RF-to-BB CR mixer employing the IM2 injection </a:t>
            </a:r>
            <a:r>
              <a:rPr lang="en-US" altLang="ko-KR" sz="3200" smtClean="0">
                <a:latin typeface="Times New Roman" panose="02020603050405020304" pitchFamily="18" charset="0"/>
                <a:cs typeface="Times New Roman" panose="02020603050405020304" pitchFamily="18" charset="0"/>
              </a:rPr>
              <a:t>technique. The </a:t>
            </a:r>
            <a:r>
              <a:rPr lang="en-US" altLang="ko-KR" sz="3200">
                <a:latin typeface="Times New Roman" panose="02020603050405020304" pitchFamily="18" charset="0"/>
                <a:cs typeface="Times New Roman" panose="02020603050405020304" pitchFamily="18" charset="0"/>
              </a:rPr>
              <a:t>core of the passive mixer operates as double-balanced mixer and sub-harmonic mixer (DBM/SHM) in sub-GHz and 2.4 GHz, respectively. The IM2 injection technique improves linearity by generating the in-phase fundamental signal and out-of-phase third-order-intermodulation (IM3) signal, compared to the passive mixer output. The auxiliary path for the linearization is designed to consume ultra-low power by employing a newly proposed current-reuse-based differential IM2 generator, passive multiplier, and current-steering-based summing stage</a:t>
            </a:r>
            <a:r>
              <a:rPr lang="en-US" altLang="ko-KR" sz="3200" smtClean="0">
                <a:latin typeface="Times New Roman" panose="02020603050405020304" pitchFamily="18" charset="0"/>
                <a:cs typeface="Times New Roman" panose="02020603050405020304" pitchFamily="18" charset="0"/>
              </a:rPr>
              <a:t>.</a:t>
            </a:r>
          </a:p>
        </p:txBody>
      </p:sp>
      <p:sp>
        <p:nvSpPr>
          <p:cNvPr id="24" name="TextBox 23"/>
          <p:cNvSpPr txBox="1"/>
          <p:nvPr/>
        </p:nvSpPr>
        <p:spPr>
          <a:xfrm>
            <a:off x="1662227" y="30727300"/>
            <a:ext cx="13085709" cy="7602081"/>
          </a:xfrm>
          <a:prstGeom prst="rect">
            <a:avLst/>
          </a:prstGeom>
          <a:noFill/>
        </p:spPr>
        <p:txBody>
          <a:bodyPr wrap="square" rtlCol="0">
            <a:spAutoFit/>
          </a:bodyPr>
          <a:lstStyle/>
          <a:p>
            <a:pPr algn="ctr"/>
            <a:r>
              <a:rPr lang="en-US" altLang="ko-KR" sz="4400" b="1" dirty="0" smtClean="0">
                <a:latin typeface="Times New Roman" panose="02020603050405020304" pitchFamily="18" charset="0"/>
                <a:cs typeface="Times New Roman" panose="02020603050405020304" pitchFamily="18" charset="0"/>
              </a:rPr>
              <a:t>&lt;Simulation </a:t>
            </a:r>
            <a:r>
              <a:rPr lang="en-US" altLang="ko-KR" sz="4400" b="1" smtClean="0">
                <a:latin typeface="Times New Roman" panose="02020603050405020304" pitchFamily="18" charset="0"/>
                <a:cs typeface="Times New Roman" panose="02020603050405020304" pitchFamily="18" charset="0"/>
              </a:rPr>
              <a:t>Results&gt;</a:t>
            </a:r>
          </a:p>
          <a:p>
            <a:pPr algn="ctr"/>
            <a:endParaRPr lang="en-US" altLang="ko-KR" sz="4400" b="1" dirty="0" smtClean="0">
              <a:latin typeface="Times New Roman" panose="02020603050405020304" pitchFamily="18" charset="0"/>
              <a:cs typeface="Times New Roman" panose="02020603050405020304" pitchFamily="18" charset="0"/>
            </a:endParaRPr>
          </a:p>
          <a:p>
            <a:endParaRPr lang="en-US" altLang="ko-KR" sz="4400" dirty="0" smtClean="0">
              <a:latin typeface="Times New Roman" panose="02020603050405020304" pitchFamily="18" charset="0"/>
              <a:cs typeface="Times New Roman" panose="02020603050405020304" pitchFamily="18" charset="0"/>
            </a:endParaRPr>
          </a:p>
          <a:p>
            <a:endParaRPr lang="en-US" altLang="ko-KR" sz="4400" dirty="0">
              <a:latin typeface="Times New Roman" panose="02020603050405020304" pitchFamily="18" charset="0"/>
              <a:cs typeface="Times New Roman" panose="02020603050405020304" pitchFamily="18" charset="0"/>
            </a:endParaRPr>
          </a:p>
          <a:p>
            <a:endParaRPr lang="en-US" altLang="ko-KR" sz="4400" dirty="0">
              <a:latin typeface="Times New Roman" panose="02020603050405020304" pitchFamily="18" charset="0"/>
              <a:cs typeface="Times New Roman" panose="02020603050405020304" pitchFamily="18" charset="0"/>
            </a:endParaRPr>
          </a:p>
          <a:p>
            <a:endParaRPr lang="en-US" altLang="ko-KR" sz="4000" dirty="0" smtClean="0">
              <a:latin typeface="Times New Roman" panose="02020603050405020304" pitchFamily="18" charset="0"/>
              <a:cs typeface="Times New Roman" panose="02020603050405020304" pitchFamily="18" charset="0"/>
            </a:endParaRPr>
          </a:p>
          <a:p>
            <a:endParaRPr lang="en-US" altLang="ko-KR" sz="4000" dirty="0">
              <a:latin typeface="Times New Roman" panose="02020603050405020304" pitchFamily="18" charset="0"/>
              <a:cs typeface="Times New Roman" panose="02020603050405020304" pitchFamily="18" charset="0"/>
            </a:endParaRPr>
          </a:p>
          <a:p>
            <a:endParaRPr lang="en-US" altLang="ko-KR" sz="4000" dirty="0" smtClean="0">
              <a:latin typeface="Times New Roman" panose="02020603050405020304" pitchFamily="18" charset="0"/>
              <a:cs typeface="Times New Roman" panose="02020603050405020304" pitchFamily="18" charset="0"/>
            </a:endParaRPr>
          </a:p>
          <a:p>
            <a:endParaRPr lang="en-US" altLang="ko-KR" sz="4000" dirty="0" smtClean="0">
              <a:latin typeface="Times New Roman" panose="02020603050405020304" pitchFamily="18" charset="0"/>
              <a:cs typeface="Times New Roman" panose="02020603050405020304" pitchFamily="18" charset="0"/>
            </a:endParaRPr>
          </a:p>
          <a:p>
            <a:endParaRPr lang="en-US" altLang="ko-KR" sz="3600" dirty="0" smtClean="0">
              <a:latin typeface="Times New Roman" panose="02020603050405020304" pitchFamily="18" charset="0"/>
              <a:cs typeface="Times New Roman" panose="02020603050405020304" pitchFamily="18" charset="0"/>
            </a:endParaRPr>
          </a:p>
          <a:p>
            <a:endParaRPr lang="en-US" altLang="ko-KR" sz="3600" dirty="0" smtClean="0">
              <a:latin typeface="Times New Roman" panose="02020603050405020304" pitchFamily="18" charset="0"/>
              <a:cs typeface="Times New Roman" panose="02020603050405020304" pitchFamily="18" charset="0"/>
            </a:endParaRPr>
          </a:p>
          <a:p>
            <a:endParaRPr lang="en-US" altLang="ko-KR" sz="3600" dirty="0">
              <a:latin typeface="Times New Roman" panose="02020603050405020304" pitchFamily="18" charset="0"/>
              <a:cs typeface="Times New Roman" panose="02020603050405020304" pitchFamily="18" charset="0"/>
            </a:endParaRPr>
          </a:p>
        </p:txBody>
      </p:sp>
      <p:sp>
        <p:nvSpPr>
          <p:cNvPr id="7" name="모서리가 둥근 직사각형 6"/>
          <p:cNvSpPr/>
          <p:nvPr/>
        </p:nvSpPr>
        <p:spPr>
          <a:xfrm>
            <a:off x="863600" y="3962400"/>
            <a:ext cx="28803600" cy="5455954"/>
          </a:xfrm>
          <a:prstGeom prst="roundRect">
            <a:avLst/>
          </a:prstGeom>
          <a:noFill/>
          <a:ln w="12700" cap="flat" cmpd="sng" algn="ctr">
            <a:solidFill>
              <a:sysClr val="windowText" lastClr="000000"/>
            </a:solidFill>
            <a:prstDash val="dash"/>
            <a:miter lim="800000"/>
          </a:ln>
          <a:effectLst/>
        </p:spPr>
        <p:txBody>
          <a:bodyPr rtlCol="0" anchor="ctr"/>
          <a:lstStyle/>
          <a:p>
            <a:pPr algn="ctr">
              <a:defRPr/>
            </a:pPr>
            <a:r>
              <a:rPr lang="en-US" altLang="ko-KR" kern="0">
                <a:ln w="28575">
                  <a:noFill/>
                  <a:prstDash val="dash"/>
                </a:ln>
                <a:solidFill>
                  <a:prstClr val="black"/>
                </a:solidFill>
                <a:latin typeface="Times" panose="02020603050405020304" pitchFamily="18" charset="0"/>
                <a:cs typeface="Times" panose="02020603050405020304" pitchFamily="18" charset="0"/>
              </a:rPr>
              <a:t>A Sub-GHz/2.4 GHz Highly Selective Reconfigurable RF Front-End </a:t>
            </a:r>
            <a:r>
              <a:rPr lang="en-US" altLang="ko-KR" kern="0" smtClean="0">
                <a:ln w="28575">
                  <a:noFill/>
                  <a:prstDash val="dash"/>
                </a:ln>
                <a:solidFill>
                  <a:prstClr val="black"/>
                </a:solidFill>
                <a:latin typeface="Times" panose="02020603050405020304" pitchFamily="18" charset="0"/>
                <a:cs typeface="Times" panose="02020603050405020304" pitchFamily="18" charset="0"/>
              </a:rPr>
              <a:t>Employing a Linearized </a:t>
            </a:r>
            <a:r>
              <a:rPr lang="en-US" altLang="ko-KR" kern="0">
                <a:ln w="28575">
                  <a:noFill/>
                  <a:prstDash val="dash"/>
                </a:ln>
                <a:solidFill>
                  <a:prstClr val="black"/>
                </a:solidFill>
                <a:latin typeface="Times" panose="02020603050405020304" pitchFamily="18" charset="0"/>
                <a:cs typeface="Times" panose="02020603050405020304" pitchFamily="18" charset="0"/>
              </a:rPr>
              <a:t>RF-to-BB Current-Reuse Mixer </a:t>
            </a:r>
            <a:endParaRPr lang="en-US" altLang="ko-KR" kern="0" smtClean="0">
              <a:ln w="28575">
                <a:noFill/>
                <a:prstDash val="dash"/>
              </a:ln>
              <a:solidFill>
                <a:prstClr val="black"/>
              </a:solidFill>
              <a:latin typeface="Times" panose="02020603050405020304" pitchFamily="18" charset="0"/>
              <a:cs typeface="Times" panose="02020603050405020304" pitchFamily="18" charset="0"/>
            </a:endParaRPr>
          </a:p>
          <a:p>
            <a:pPr algn="ctr">
              <a:defRPr/>
            </a:pPr>
            <a:r>
              <a:rPr lang="en-US" altLang="ko-KR" sz="4800" kern="0" smtClean="0">
                <a:ln w="28575">
                  <a:noFill/>
                  <a:prstDash val="dash"/>
                </a:ln>
                <a:solidFill>
                  <a:prstClr val="black"/>
                </a:solidFill>
                <a:latin typeface="Times" panose="02020603050405020304" pitchFamily="18" charset="0"/>
                <a:cs typeface="Times" panose="02020603050405020304" pitchFamily="18" charset="0"/>
              </a:rPr>
              <a:t>Dong-Min </a:t>
            </a:r>
            <a:r>
              <a:rPr lang="en-US" altLang="ko-KR" sz="4800" kern="0">
                <a:ln w="28575">
                  <a:noFill/>
                  <a:prstDash val="dash"/>
                </a:ln>
                <a:solidFill>
                  <a:prstClr val="black"/>
                </a:solidFill>
                <a:latin typeface="Times" panose="02020603050405020304" pitchFamily="18" charset="0"/>
                <a:cs typeface="Times" panose="02020603050405020304" pitchFamily="18" charset="0"/>
              </a:rPr>
              <a:t>Kim, Dong-Myeong Kim, Ignacio Llamas-Garro, Dong-Gu </a:t>
            </a:r>
            <a:r>
              <a:rPr lang="en-US" altLang="ko-KR" sz="4800" kern="0" smtClean="0">
                <a:ln w="28575">
                  <a:noFill/>
                  <a:prstDash val="dash"/>
                </a:ln>
                <a:solidFill>
                  <a:prstClr val="black"/>
                </a:solidFill>
                <a:latin typeface="Times" panose="02020603050405020304" pitchFamily="18" charset="0"/>
                <a:cs typeface="Times" panose="02020603050405020304" pitchFamily="18" charset="0"/>
              </a:rPr>
              <a:t>Im</a:t>
            </a:r>
          </a:p>
          <a:p>
            <a:pPr lvl="0" algn="ctr">
              <a:defRPr/>
            </a:pPr>
            <a:r>
              <a:rPr lang="en-US" altLang="ko-KR" sz="4800" kern="0">
                <a:ln w="28575">
                  <a:noFill/>
                  <a:prstDash val="dash"/>
                </a:ln>
                <a:solidFill>
                  <a:prstClr val="black"/>
                </a:solidFill>
                <a:latin typeface="Times" panose="02020603050405020304" pitchFamily="18" charset="0"/>
                <a:cs typeface="Times" panose="02020603050405020304" pitchFamily="18" charset="0"/>
              </a:rPr>
              <a:t>Department of Electronic Engineering, Chonbuk National University</a:t>
            </a:r>
          </a:p>
          <a:p>
            <a:pPr lvl="0" algn="ctr">
              <a:defRPr/>
            </a:pPr>
            <a:r>
              <a:rPr lang="en-US" altLang="ko-KR" sz="4800" kern="0">
                <a:ln w="28575">
                  <a:noFill/>
                  <a:prstDash val="dash"/>
                </a:ln>
                <a:solidFill>
                  <a:prstClr val="black"/>
                </a:solidFill>
                <a:latin typeface="Times" panose="02020603050405020304" pitchFamily="18" charset="0"/>
                <a:cs typeface="Times" panose="02020603050405020304" pitchFamily="18" charset="0"/>
              </a:rPr>
              <a:t>E-mail : askd5736@naver.com, dgim@jbnu.ac.kr</a:t>
            </a:r>
          </a:p>
        </p:txBody>
      </p:sp>
      <p:sp>
        <p:nvSpPr>
          <p:cNvPr id="10" name="모서리가 둥근 직사각형 9"/>
          <p:cNvSpPr/>
          <p:nvPr/>
        </p:nvSpPr>
        <p:spPr>
          <a:xfrm>
            <a:off x="825500" y="10619457"/>
            <a:ext cx="28803600" cy="5667519"/>
          </a:xfrm>
          <a:prstGeom prst="roundRect">
            <a:avLst>
              <a:gd name="adj" fmla="val 15908"/>
            </a:avLst>
          </a:prstGeom>
          <a:noFill/>
          <a:ln w="12700" cap="flat" cmpd="sng" algn="ctr">
            <a:solidFill>
              <a:sysClr val="windowText" lastClr="000000"/>
            </a:solidFill>
            <a:prstDash val="dash"/>
            <a:miter lim="800000"/>
          </a:ln>
          <a:effectLst/>
        </p:spPr>
        <p:txBody>
          <a:bodyPr tIns="90000" bIns="90000" rtlCol="0" anchor="ctr" anchorCtr="1">
            <a:spAutoFit/>
          </a:bodyPr>
          <a:lstStyle/>
          <a:p>
            <a:pPr lvl="0" algn="just">
              <a:defRPr/>
            </a:pPr>
            <a:r>
              <a:rPr lang="en-US" altLang="ko-KR" sz="3600" kern="0" smtClean="0">
                <a:ln w="28575">
                  <a:noFill/>
                  <a:prstDash val="dash"/>
                </a:ln>
                <a:solidFill>
                  <a:prstClr val="black"/>
                </a:solidFill>
                <a:latin typeface="Times New Roman" panose="02020603050405020304" pitchFamily="18" charset="0"/>
                <a:cs typeface="Times New Roman" panose="02020603050405020304" pitchFamily="18" charset="0"/>
              </a:rPr>
              <a:t> </a:t>
            </a:r>
            <a:r>
              <a:rPr lang="en-US" altLang="ko-KR" sz="3600" kern="0">
                <a:ln w="28575">
                  <a:noFill/>
                  <a:prstDash val="dash"/>
                </a:ln>
                <a:solidFill>
                  <a:prstClr val="black"/>
                </a:solidFill>
                <a:latin typeface="Times New Roman" panose="02020603050405020304" pitchFamily="18" charset="0"/>
                <a:cs typeface="Times New Roman" panose="02020603050405020304" pitchFamily="18" charset="0"/>
              </a:rPr>
              <a:t>A huge number of internet-of-things (IoT) devices (approximately seventy billion devices) will be connected to the global computer network, and this will make several challenges on the integration of heterogeneous devices and protocols, especially on the interoperability. The wireless connectivity technology has become a core technology for IoT sensor nodes, and the same clearly applies to it. A fully integrated RF transceiver operating in the both sub-GHz and 2.4 GHz license-free Industrial, Scientific and Medical (ISM) bands is highly required for low-cost IoT connectivity solutions supporting multi-protocol. It is well known that the sub-GHz RF radio using less bandwidth is more suitable for a low power long-range wireless communication with low-throughput and better sensitivity and, on the other hand, the 2.4 GHz ISM band is a better fit for a high data rate application within a smaller communication </a:t>
            </a:r>
            <a:r>
              <a:rPr lang="en-US" altLang="ko-KR" sz="3600" kern="0" smtClean="0">
                <a:ln w="28575">
                  <a:noFill/>
                  <a:prstDash val="dash"/>
                </a:ln>
                <a:solidFill>
                  <a:prstClr val="black"/>
                </a:solidFill>
                <a:latin typeface="Times New Roman" panose="02020603050405020304" pitchFamily="18" charset="0"/>
                <a:cs typeface="Times New Roman" panose="02020603050405020304" pitchFamily="18" charset="0"/>
              </a:rPr>
              <a:t>coverage. </a:t>
            </a:r>
            <a:r>
              <a:rPr lang="en-US" altLang="ko-KR" sz="3600" kern="0">
                <a:ln w="28575">
                  <a:noFill/>
                  <a:prstDash val="dash"/>
                </a:ln>
                <a:solidFill>
                  <a:prstClr val="black"/>
                </a:solidFill>
                <a:latin typeface="Times New Roman" panose="02020603050405020304" pitchFamily="18" charset="0"/>
                <a:cs typeface="Times New Roman" panose="02020603050405020304" pitchFamily="18" charset="0"/>
              </a:rPr>
              <a:t>Because the future IoT sensor node needs to choose an optimum wireless communication protocol and optimize its power consumption according to the required data rate and communication coverage, the reconfigurable RF transceiver supporting the both sub-GHz and 2.4 GHz ISM bands becomes the best solution in implementing interoperable wireless connectivity technologies with low cost</a:t>
            </a:r>
            <a:r>
              <a:rPr lang="en-US" altLang="ko-KR" sz="3600" kern="0" smtClean="0">
                <a:ln w="28575">
                  <a:noFill/>
                  <a:prstDash val="dash"/>
                </a:ln>
                <a:solidFill>
                  <a:prstClr val="black"/>
                </a:solidFill>
                <a:latin typeface="Times New Roman" panose="02020603050405020304" pitchFamily="18" charset="0"/>
                <a:cs typeface="Times New Roman" panose="02020603050405020304" pitchFamily="18" charset="0"/>
              </a:rPr>
              <a:t>.</a:t>
            </a:r>
            <a:endParaRPr lang="en-US" altLang="ko-KR" sz="3600" kern="0">
              <a:ln w="28575">
                <a:noFill/>
                <a:prstDash val="dash"/>
              </a:ln>
              <a:solidFill>
                <a:prstClr val="black"/>
              </a:solidFill>
              <a:latin typeface="Times New Roman" panose="02020603050405020304" pitchFamily="18" charset="0"/>
              <a:cs typeface="Times New Roman" panose="02020603050405020304" pitchFamily="18" charset="0"/>
            </a:endParaRPr>
          </a:p>
        </p:txBody>
      </p:sp>
      <p:sp>
        <p:nvSpPr>
          <p:cNvPr id="12" name="모서리가 둥근 직사각형 11"/>
          <p:cNvSpPr/>
          <p:nvPr/>
        </p:nvSpPr>
        <p:spPr>
          <a:xfrm>
            <a:off x="863600" y="16649701"/>
            <a:ext cx="28803600" cy="24134504"/>
          </a:xfrm>
          <a:prstGeom prst="roundRect">
            <a:avLst>
              <a:gd name="adj" fmla="val 2754"/>
            </a:avLst>
          </a:prstGeom>
          <a:noFill/>
          <a:ln w="12700" cap="flat" cmpd="sng" algn="ctr">
            <a:solidFill>
              <a:sysClr val="windowText" lastClr="000000"/>
            </a:solidFill>
            <a:prstDash val="dash"/>
            <a:miter lim="800000"/>
          </a:ln>
          <a:effectLst/>
        </p:spPr>
        <p:txBody>
          <a:bodyPr rtlCol="0" anchor="ctr"/>
          <a:lstStyle/>
          <a:p>
            <a:pPr marL="0" marR="0" lvl="0" indent="0" algn="ctr" defTabSz="3507730" eaLnBrk="1" fontAlgn="auto" latinLnBrk="1" hangingPunct="1">
              <a:lnSpc>
                <a:spcPct val="100000"/>
              </a:lnSpc>
              <a:spcBef>
                <a:spcPts val="0"/>
              </a:spcBef>
              <a:spcAft>
                <a:spcPts val="0"/>
              </a:spcAft>
              <a:buClrTx/>
              <a:buSzTx/>
              <a:buFontTx/>
              <a:buNone/>
              <a:tabLst/>
              <a:defRPr/>
            </a:pPr>
            <a:endParaRPr kumimoji="0" lang="en-US" altLang="ko-KR" sz="6905" b="0" i="0" u="none" strike="noStrike" kern="0" cap="none" spc="0" normalizeH="0" baseline="0" noProof="0" dirty="0" smtClean="0">
              <a:ln w="28575">
                <a:noFill/>
                <a:prstDash val="dash"/>
              </a:ln>
              <a:solidFill>
                <a:prstClr val="black"/>
              </a:solidFill>
              <a:effectLst/>
              <a:uLnTx/>
              <a:uFillTx/>
              <a:latin typeface="Calibri" panose="020F0502020204030204"/>
              <a:ea typeface="맑은 고딕" panose="020B0503020000020004" pitchFamily="50" charset="-127"/>
              <a:cs typeface="+mn-cs"/>
            </a:endParaRPr>
          </a:p>
        </p:txBody>
      </p:sp>
      <p:sp>
        <p:nvSpPr>
          <p:cNvPr id="27" name="TextBox 26"/>
          <p:cNvSpPr txBox="1"/>
          <p:nvPr/>
        </p:nvSpPr>
        <p:spPr>
          <a:xfrm>
            <a:off x="15814100" y="16869370"/>
            <a:ext cx="13620777" cy="9633406"/>
          </a:xfrm>
          <a:prstGeom prst="rect">
            <a:avLst/>
          </a:prstGeom>
          <a:noFill/>
        </p:spPr>
        <p:txBody>
          <a:bodyPr wrap="square" rtlCol="0">
            <a:spAutoFit/>
          </a:bodyPr>
          <a:lstStyle/>
          <a:p>
            <a:pPr algn="ctr"/>
            <a:r>
              <a:rPr lang="en-US" altLang="ko-KR" sz="4400" b="1" dirty="0" smtClean="0">
                <a:latin typeface="Times New Roman" panose="02020603050405020304" pitchFamily="18" charset="0"/>
                <a:cs typeface="Times New Roman" panose="02020603050405020304" pitchFamily="18" charset="0"/>
              </a:rPr>
              <a:t>&lt;Photograph of Layout </a:t>
            </a:r>
            <a:r>
              <a:rPr lang="en-US" altLang="ko-KR" sz="4400" b="1" smtClean="0">
                <a:latin typeface="Times New Roman" panose="02020603050405020304" pitchFamily="18" charset="0"/>
                <a:cs typeface="Times New Roman" panose="02020603050405020304" pitchFamily="18" charset="0"/>
              </a:rPr>
              <a:t>and PCB Board&gt;</a:t>
            </a:r>
            <a:endParaRPr lang="en-US" altLang="ko-KR" sz="4400" b="1" dirty="0" smtClean="0">
              <a:latin typeface="Times New Roman" panose="02020603050405020304" pitchFamily="18" charset="0"/>
              <a:cs typeface="Times New Roman" panose="02020603050405020304" pitchFamily="18" charset="0"/>
            </a:endParaRPr>
          </a:p>
          <a:p>
            <a:endParaRPr lang="en-US" altLang="ko-KR" sz="4400" dirty="0" smtClean="0">
              <a:latin typeface="Times New Roman" panose="02020603050405020304" pitchFamily="18" charset="0"/>
              <a:cs typeface="Times New Roman" panose="02020603050405020304" pitchFamily="18" charset="0"/>
            </a:endParaRPr>
          </a:p>
          <a:p>
            <a:endParaRPr lang="en-US" altLang="ko-KR" sz="4400" dirty="0">
              <a:latin typeface="Times New Roman" panose="02020603050405020304" pitchFamily="18" charset="0"/>
              <a:cs typeface="Times New Roman" panose="02020603050405020304" pitchFamily="18" charset="0"/>
            </a:endParaRPr>
          </a:p>
          <a:p>
            <a:endParaRPr lang="en-US" altLang="ko-KR" sz="4400" dirty="0">
              <a:latin typeface="Times New Roman" panose="02020603050405020304" pitchFamily="18" charset="0"/>
              <a:cs typeface="Times New Roman" panose="02020603050405020304" pitchFamily="18" charset="0"/>
            </a:endParaRPr>
          </a:p>
          <a:p>
            <a:endParaRPr lang="en-US" altLang="ko-KR" sz="4000" dirty="0" smtClean="0">
              <a:latin typeface="Times New Roman" panose="02020603050405020304" pitchFamily="18" charset="0"/>
              <a:cs typeface="Times New Roman" panose="02020603050405020304" pitchFamily="18" charset="0"/>
            </a:endParaRPr>
          </a:p>
          <a:p>
            <a:endParaRPr lang="en-US" altLang="ko-KR" sz="4000" dirty="0">
              <a:latin typeface="Times New Roman" panose="02020603050405020304" pitchFamily="18" charset="0"/>
              <a:cs typeface="Times New Roman" panose="02020603050405020304" pitchFamily="18" charset="0"/>
            </a:endParaRPr>
          </a:p>
          <a:p>
            <a:endParaRPr lang="en-US" altLang="ko-KR" sz="4000" dirty="0" smtClean="0">
              <a:latin typeface="Times New Roman" panose="02020603050405020304" pitchFamily="18" charset="0"/>
              <a:cs typeface="Times New Roman" panose="02020603050405020304" pitchFamily="18" charset="0"/>
            </a:endParaRPr>
          </a:p>
          <a:p>
            <a:endParaRPr lang="en-US" altLang="ko-KR" sz="4000" dirty="0">
              <a:latin typeface="Times New Roman" panose="02020603050405020304" pitchFamily="18" charset="0"/>
              <a:cs typeface="Times New Roman" panose="02020603050405020304" pitchFamily="18" charset="0"/>
            </a:endParaRPr>
          </a:p>
          <a:p>
            <a:endParaRPr lang="en-US" altLang="ko-KR" sz="4000" dirty="0" smtClean="0">
              <a:latin typeface="Times New Roman" panose="02020603050405020304" pitchFamily="18" charset="0"/>
              <a:cs typeface="Times New Roman" panose="02020603050405020304" pitchFamily="18" charset="0"/>
            </a:endParaRPr>
          </a:p>
          <a:p>
            <a:endParaRPr lang="en-US" altLang="ko-KR" sz="4000" dirty="0">
              <a:latin typeface="Times New Roman" panose="02020603050405020304" pitchFamily="18" charset="0"/>
              <a:cs typeface="Times New Roman" panose="02020603050405020304" pitchFamily="18" charset="0"/>
            </a:endParaRPr>
          </a:p>
          <a:p>
            <a:endParaRPr lang="en-US" altLang="ko-KR" sz="4000" dirty="0" smtClean="0">
              <a:latin typeface="Times New Roman" panose="02020603050405020304" pitchFamily="18" charset="0"/>
              <a:cs typeface="Times New Roman" panose="02020603050405020304" pitchFamily="18" charset="0"/>
            </a:endParaRPr>
          </a:p>
          <a:p>
            <a:endParaRPr lang="en-US" altLang="ko-KR" sz="3600" dirty="0">
              <a:latin typeface="Times New Roman" panose="02020603050405020304" pitchFamily="18" charset="0"/>
              <a:cs typeface="Times New Roman" panose="02020603050405020304" pitchFamily="18" charset="0"/>
            </a:endParaRPr>
          </a:p>
          <a:p>
            <a:r>
              <a:rPr lang="en-US" altLang="ko-KR" sz="3200" smtClean="0">
                <a:latin typeface="Times New Roman" panose="02020603050405020304" pitchFamily="18" charset="0"/>
                <a:cs typeface="Times New Roman" panose="02020603050405020304" pitchFamily="18" charset="0"/>
              </a:rPr>
              <a:t> This is </a:t>
            </a:r>
            <a:r>
              <a:rPr lang="en-US" altLang="ko-KR" sz="3200">
                <a:latin typeface="Times New Roman" panose="02020603050405020304" pitchFamily="18" charset="0"/>
                <a:cs typeface="Times New Roman" panose="02020603050405020304" pitchFamily="18" charset="0"/>
              </a:rPr>
              <a:t>f</a:t>
            </a:r>
            <a:r>
              <a:rPr lang="en-US" altLang="ko-KR" sz="3200" smtClean="0">
                <a:latin typeface="Times New Roman" panose="02020603050405020304" pitchFamily="18" charset="0"/>
                <a:cs typeface="Times New Roman" panose="02020603050405020304" pitchFamily="18" charset="0"/>
              </a:rPr>
              <a:t>abricated </a:t>
            </a:r>
            <a:r>
              <a:rPr lang="en-US" altLang="ko-KR" sz="3200">
                <a:latin typeface="Times New Roman" panose="02020603050405020304" pitchFamily="18" charset="0"/>
                <a:cs typeface="Times New Roman" panose="02020603050405020304" pitchFamily="18" charset="0"/>
              </a:rPr>
              <a:t>die and measurement board </a:t>
            </a:r>
            <a:r>
              <a:rPr lang="en-US" altLang="ko-KR" sz="3200" smtClean="0">
                <a:latin typeface="Times New Roman" panose="02020603050405020304" pitchFamily="18" charset="0"/>
                <a:cs typeface="Times New Roman" panose="02020603050405020304" pitchFamily="18" charset="0"/>
              </a:rPr>
              <a:t>photograph </a:t>
            </a:r>
            <a:r>
              <a:rPr lang="en-US" altLang="ko-KR" sz="3200">
                <a:latin typeface="Times New Roman" panose="02020603050405020304" pitchFamily="18" charset="0"/>
                <a:cs typeface="Times New Roman" panose="02020603050405020304" pitchFamily="18" charset="0"/>
              </a:rPr>
              <a:t>of the proposed RF front-end. The </a:t>
            </a:r>
            <a:r>
              <a:rPr lang="en-US" altLang="ko-KR" sz="3200" smtClean="0">
                <a:latin typeface="Times New Roman" panose="02020603050405020304" pitchFamily="18" charset="0"/>
                <a:cs typeface="Times New Roman" panose="02020603050405020304" pitchFamily="18" charset="0"/>
              </a:rPr>
              <a:t>die </a:t>
            </a:r>
            <a:r>
              <a:rPr lang="en-US" altLang="ko-KR" sz="3200">
                <a:latin typeface="Times New Roman" panose="02020603050405020304" pitchFamily="18" charset="0"/>
                <a:cs typeface="Times New Roman" panose="02020603050405020304" pitchFamily="18" charset="0"/>
              </a:rPr>
              <a:t>includes </a:t>
            </a:r>
            <a:r>
              <a:rPr lang="en-US" altLang="ko-KR" sz="3200" smtClean="0">
                <a:latin typeface="Times New Roman" panose="02020603050405020304" pitchFamily="18" charset="0"/>
                <a:cs typeface="Times New Roman" panose="02020603050405020304" pitchFamily="18" charset="0"/>
              </a:rPr>
              <a:t>Reconfigurable Balun-LNA, Linearized RF-to-BB Current-Reuse Mixer, LO Generator, </a:t>
            </a:r>
            <a:r>
              <a:rPr lang="en-US" altLang="ko-KR" sz="3200">
                <a:latin typeface="Times New Roman" panose="02020603050405020304" pitchFamily="18" charset="0"/>
                <a:cs typeface="Times New Roman" panose="02020603050405020304" pitchFamily="18" charset="0"/>
              </a:rPr>
              <a:t>and </a:t>
            </a:r>
            <a:r>
              <a:rPr lang="en-US" altLang="ko-KR" sz="3200" smtClean="0">
                <a:latin typeface="Times New Roman" panose="02020603050405020304" pitchFamily="18" charset="0"/>
                <a:cs typeface="Times New Roman" panose="02020603050405020304" pitchFamily="18" charset="0"/>
              </a:rPr>
              <a:t>Measurement Buffer, </a:t>
            </a:r>
            <a:r>
              <a:rPr lang="en-US" altLang="ko-KR" sz="3200">
                <a:latin typeface="Times New Roman" panose="02020603050405020304" pitchFamily="18" charset="0"/>
                <a:cs typeface="Times New Roman" panose="02020603050405020304" pitchFamily="18" charset="0"/>
              </a:rPr>
              <a:t>and the test board includes control bits for </a:t>
            </a:r>
            <a:r>
              <a:rPr lang="en-US" altLang="ko-KR" sz="3200" smtClean="0">
                <a:latin typeface="Times New Roman" panose="02020603050405020304" pitchFamily="18" charset="0"/>
                <a:cs typeface="Times New Roman" panose="02020603050405020304" pitchFamily="18" charset="0"/>
              </a:rPr>
              <a:t>tuning.</a:t>
            </a:r>
            <a:endParaRPr lang="en-US" altLang="ko-KR" sz="3200" dirty="0" smtClean="0">
              <a:latin typeface="Times New Roman" panose="02020603050405020304" pitchFamily="18" charset="0"/>
              <a:cs typeface="Times New Roman" panose="02020603050405020304" pitchFamily="18" charset="0"/>
            </a:endParaRPr>
          </a:p>
        </p:txBody>
      </p:sp>
      <p:sp>
        <p:nvSpPr>
          <p:cNvPr id="28" name="TextBox 27"/>
          <p:cNvSpPr txBox="1"/>
          <p:nvPr/>
        </p:nvSpPr>
        <p:spPr>
          <a:xfrm>
            <a:off x="16008320" y="26589104"/>
            <a:ext cx="13085709" cy="12095619"/>
          </a:xfrm>
          <a:prstGeom prst="rect">
            <a:avLst/>
          </a:prstGeom>
          <a:noFill/>
        </p:spPr>
        <p:txBody>
          <a:bodyPr wrap="square" rtlCol="0">
            <a:spAutoFit/>
          </a:bodyPr>
          <a:lstStyle/>
          <a:p>
            <a:pPr algn="ctr"/>
            <a:r>
              <a:rPr lang="en-US" altLang="ko-KR" sz="4400" b="1" dirty="0" smtClean="0">
                <a:latin typeface="Times New Roman" panose="02020603050405020304" pitchFamily="18" charset="0"/>
                <a:cs typeface="Times New Roman" panose="02020603050405020304" pitchFamily="18" charset="0"/>
              </a:rPr>
              <a:t>&lt;</a:t>
            </a:r>
            <a:r>
              <a:rPr lang="en-US" altLang="ko-KR" sz="4400" b="1" smtClean="0">
                <a:latin typeface="Times New Roman" panose="02020603050405020304" pitchFamily="18" charset="0"/>
                <a:cs typeface="Times New Roman" panose="02020603050405020304" pitchFamily="18" charset="0"/>
              </a:rPr>
              <a:t>Measurement results and </a:t>
            </a:r>
            <a:r>
              <a:rPr lang="en-US" altLang="ko-KR" sz="4400" b="1" dirty="0" smtClean="0">
                <a:latin typeface="Times New Roman" panose="02020603050405020304" pitchFamily="18" charset="0"/>
                <a:cs typeface="Times New Roman" panose="02020603050405020304" pitchFamily="18" charset="0"/>
              </a:rPr>
              <a:t>Conclusion&gt;</a:t>
            </a:r>
          </a:p>
          <a:p>
            <a:endParaRPr lang="en-US" altLang="ko-KR" sz="3200" dirty="0" smtClean="0">
              <a:latin typeface="Times New Roman" panose="02020603050405020304" pitchFamily="18" charset="0"/>
              <a:cs typeface="Times New Roman" panose="02020603050405020304" pitchFamily="18" charset="0"/>
            </a:endParaRPr>
          </a:p>
          <a:p>
            <a:endParaRPr lang="en-US" altLang="ko-KR" sz="3200" dirty="0" smtClean="0">
              <a:latin typeface="Times New Roman" panose="02020603050405020304" pitchFamily="18" charset="0"/>
              <a:cs typeface="Times New Roman" panose="02020603050405020304" pitchFamily="18" charset="0"/>
            </a:endParaRPr>
          </a:p>
          <a:p>
            <a:endParaRPr lang="en-US" altLang="ko-KR" sz="3200" dirty="0">
              <a:latin typeface="Times New Roman" panose="02020603050405020304" pitchFamily="18" charset="0"/>
              <a:cs typeface="Times New Roman" panose="02020603050405020304" pitchFamily="18" charset="0"/>
            </a:endParaRPr>
          </a:p>
          <a:p>
            <a:endParaRPr lang="en-US" altLang="ko-KR" sz="3200" dirty="0" smtClean="0">
              <a:latin typeface="Times New Roman" panose="02020603050405020304" pitchFamily="18" charset="0"/>
              <a:cs typeface="Times New Roman" panose="02020603050405020304" pitchFamily="18" charset="0"/>
            </a:endParaRPr>
          </a:p>
          <a:p>
            <a:endParaRPr lang="en-US" altLang="ko-KR" sz="3200" dirty="0">
              <a:latin typeface="Times New Roman" panose="02020603050405020304" pitchFamily="18" charset="0"/>
              <a:cs typeface="Times New Roman" panose="02020603050405020304" pitchFamily="18" charset="0"/>
            </a:endParaRPr>
          </a:p>
          <a:p>
            <a:endParaRPr lang="en-US" altLang="ko-KR" sz="3200" dirty="0" smtClean="0">
              <a:latin typeface="Times New Roman" panose="02020603050405020304" pitchFamily="18" charset="0"/>
              <a:cs typeface="Times New Roman" panose="02020603050405020304" pitchFamily="18" charset="0"/>
            </a:endParaRPr>
          </a:p>
          <a:p>
            <a:endParaRPr lang="en-US" altLang="ko-KR" sz="3200" dirty="0">
              <a:latin typeface="Times New Roman" panose="02020603050405020304" pitchFamily="18" charset="0"/>
              <a:cs typeface="Times New Roman" panose="02020603050405020304" pitchFamily="18" charset="0"/>
            </a:endParaRPr>
          </a:p>
          <a:p>
            <a:endParaRPr lang="en-US" altLang="ko-KR" sz="3200" dirty="0" smtClean="0">
              <a:latin typeface="Times New Roman" panose="02020603050405020304" pitchFamily="18" charset="0"/>
              <a:cs typeface="Times New Roman" panose="02020603050405020304" pitchFamily="18" charset="0"/>
            </a:endParaRPr>
          </a:p>
          <a:p>
            <a:endParaRPr lang="en-US" altLang="ko-KR" sz="3200" dirty="0">
              <a:latin typeface="Times New Roman" panose="02020603050405020304" pitchFamily="18" charset="0"/>
              <a:cs typeface="Times New Roman" panose="02020603050405020304" pitchFamily="18" charset="0"/>
            </a:endParaRPr>
          </a:p>
          <a:p>
            <a:endParaRPr lang="en-US" altLang="ko-KR" sz="3200" dirty="0">
              <a:latin typeface="Times New Roman" panose="02020603050405020304" pitchFamily="18" charset="0"/>
              <a:cs typeface="Times New Roman" panose="02020603050405020304" pitchFamily="18" charset="0"/>
            </a:endParaRPr>
          </a:p>
          <a:p>
            <a:endParaRPr lang="en-US" altLang="ko-KR" sz="3200" smtClean="0">
              <a:latin typeface="Times New Roman" panose="02020603050405020304" pitchFamily="18" charset="0"/>
              <a:cs typeface="Times New Roman" panose="02020603050405020304" pitchFamily="18" charset="0"/>
            </a:endParaRPr>
          </a:p>
          <a:p>
            <a:r>
              <a:rPr lang="en-US" altLang="ko-KR" sz="3200">
                <a:latin typeface="Times New Roman" panose="02020603050405020304" pitchFamily="18" charset="0"/>
                <a:cs typeface="Times New Roman" panose="02020603050405020304" pitchFamily="18" charset="0"/>
              </a:rPr>
              <a:t>This shows the measured IIP3, IIP2 of the proposed RF front-end. </a:t>
            </a:r>
            <a:r>
              <a:rPr lang="en-US" altLang="ko-KR" sz="3200" smtClean="0">
                <a:latin typeface="Times New Roman" panose="02020603050405020304" pitchFamily="18" charset="0"/>
                <a:cs typeface="Times New Roman" panose="02020603050405020304" pitchFamily="18" charset="0"/>
              </a:rPr>
              <a:t>The </a:t>
            </a:r>
            <a:r>
              <a:rPr lang="en-US" altLang="ko-KR" sz="3200">
                <a:latin typeface="Times New Roman" panose="02020603050405020304" pitchFamily="18" charset="0"/>
                <a:cs typeface="Times New Roman" panose="02020603050405020304" pitchFamily="18" charset="0"/>
              </a:rPr>
              <a:t>IB and OOB IIP2 were +24.7 ~ +27.3 dBm and +57.5 ~ +61.3 dBm in sub-GHz band. At 2.4 GHz, the measured IB IIP2 was +25.6 dBm. In sub-GHz band from 200 MHz to 800 MHz, the measured IB and OOB IIP3 ranged from -18 dBm to -15.2 dBm and from -0.4 dBm to -2.6 dBm respectively. At 2.4 GHz operation mode, the IB IIP3 of -15 dBm was </a:t>
            </a:r>
            <a:r>
              <a:rPr lang="en-US" altLang="ko-KR" sz="3200" smtClean="0">
                <a:latin typeface="Times New Roman" panose="02020603050405020304" pitchFamily="18" charset="0"/>
                <a:cs typeface="Times New Roman" panose="02020603050405020304" pitchFamily="18" charset="0"/>
              </a:rPr>
              <a:t>obtained. In</a:t>
            </a:r>
            <a:r>
              <a:rPr lang="ko-KR" altLang="en-US" sz="3200" smtClean="0">
                <a:latin typeface="Times New Roman" panose="02020603050405020304" pitchFamily="18" charset="0"/>
                <a:cs typeface="Times New Roman" panose="02020603050405020304" pitchFamily="18" charset="0"/>
              </a:rPr>
              <a:t> </a:t>
            </a:r>
            <a:r>
              <a:rPr lang="en-US" altLang="ko-KR" sz="3200" smtClean="0">
                <a:latin typeface="Times New Roman" panose="02020603050405020304" pitchFamily="18" charset="0"/>
                <a:cs typeface="Times New Roman" panose="02020603050405020304" pitchFamily="18" charset="0"/>
              </a:rPr>
              <a:t>the case of NF, it showed 4.4 </a:t>
            </a:r>
            <a:r>
              <a:rPr lang="en-US" altLang="ko-KR" sz="3200">
                <a:latin typeface="Times New Roman" panose="02020603050405020304" pitchFamily="18" charset="0"/>
                <a:cs typeface="Times New Roman" panose="02020603050405020304" pitchFamily="18" charset="0"/>
              </a:rPr>
              <a:t>~ 5.7 dB in sub-GHz band and 5.3 dB at 2.4 GHz. This work proposed a highly selective reconfigurable RF front-end using a balun-LNA covering sub-GHz and 2.4 GHz and linearized RF-to-BB CR mixer, for short- and long-range wireless connectivity technologies. As a result, the proposed RF-to-BB CR mixer alleviates the loading effect for the balun-LNA while achieving better gain, NF, and linearity with low power consumption. </a:t>
            </a:r>
            <a:endParaRPr lang="en-US" altLang="ko-KR" sz="3200" dirty="0" smtClean="0">
              <a:latin typeface="Times New Roman" panose="02020603050405020304" pitchFamily="18" charset="0"/>
              <a:cs typeface="Times New Roman" panose="02020603050405020304" pitchFamily="18" charset="0"/>
            </a:endParaRPr>
          </a:p>
        </p:txBody>
      </p:sp>
      <p:sp>
        <p:nvSpPr>
          <p:cNvPr id="29" name="TextBox 28"/>
          <p:cNvSpPr txBox="1"/>
          <p:nvPr/>
        </p:nvSpPr>
        <p:spPr>
          <a:xfrm>
            <a:off x="15834509" y="38684723"/>
            <a:ext cx="13085709" cy="1754326"/>
          </a:xfrm>
          <a:prstGeom prst="rect">
            <a:avLst/>
          </a:prstGeom>
          <a:noFill/>
        </p:spPr>
        <p:txBody>
          <a:bodyPr wrap="square" rtlCol="0">
            <a:spAutoFit/>
          </a:bodyPr>
          <a:lstStyle/>
          <a:p>
            <a:pPr algn="ctr"/>
            <a:r>
              <a:rPr lang="en-US" altLang="ko-KR" sz="4400" b="1" dirty="0" smtClean="0">
                <a:latin typeface="Times New Roman" panose="02020603050405020304" pitchFamily="18" charset="0"/>
                <a:cs typeface="Times New Roman" panose="02020603050405020304" pitchFamily="18" charset="0"/>
              </a:rPr>
              <a:t>&lt;</a:t>
            </a:r>
            <a:r>
              <a:rPr lang="en-US" altLang="ko-KR" sz="4400" b="1" smtClean="0">
                <a:latin typeface="Times New Roman" panose="02020603050405020304" pitchFamily="18" charset="0"/>
                <a:cs typeface="Times New Roman" panose="02020603050405020304" pitchFamily="18" charset="0"/>
              </a:rPr>
              <a:t>Acknowledgement&gt;</a:t>
            </a:r>
            <a:endParaRPr lang="en-US" altLang="ko-KR" sz="3200" dirty="0" smtClean="0">
              <a:latin typeface="Times New Roman" panose="02020603050405020304" pitchFamily="18" charset="0"/>
              <a:cs typeface="Times New Roman" panose="02020603050405020304" pitchFamily="18" charset="0"/>
            </a:endParaRPr>
          </a:p>
          <a:p>
            <a:pPr algn="just"/>
            <a:r>
              <a:rPr lang="en-US" altLang="ko-KR" sz="3200" dirty="0" smtClean="0">
                <a:latin typeface="Times New Roman" panose="02020603050405020304" pitchFamily="18" charset="0"/>
                <a:cs typeface="Times New Roman" panose="02020603050405020304" pitchFamily="18" charset="0"/>
              </a:rPr>
              <a:t>The chip fabrication and EDA tool were supported by the IC Design Education Center (IDEC), Korea.</a:t>
            </a:r>
          </a:p>
        </p:txBody>
      </p:sp>
      <p:graphicFrame>
        <p:nvGraphicFramePr>
          <p:cNvPr id="8" name="개체 7"/>
          <p:cNvGraphicFramePr>
            <a:graphicFrameLocks noChangeAspect="1"/>
          </p:cNvGraphicFramePr>
          <p:nvPr>
            <p:extLst>
              <p:ext uri="{D42A27DB-BD31-4B8C-83A1-F6EECF244321}">
                <p14:modId xmlns:p14="http://schemas.microsoft.com/office/powerpoint/2010/main" val="2076872505"/>
              </p:ext>
            </p:extLst>
          </p:nvPr>
        </p:nvGraphicFramePr>
        <p:xfrm>
          <a:off x="1322636" y="17837658"/>
          <a:ext cx="13625009" cy="7797697"/>
        </p:xfrm>
        <a:graphic>
          <a:graphicData uri="http://schemas.openxmlformats.org/presentationml/2006/ole">
            <mc:AlternateContent xmlns:mc="http://schemas.openxmlformats.org/markup-compatibility/2006">
              <mc:Choice xmlns:v="urn:schemas-microsoft-com:vml" Requires="v">
                <p:oleObj spid="_x0000_s1090" name="Visio" r:id="rId3" imgW="16631322" imgH="9517249" progId="Visio.Drawing.11">
                  <p:embed/>
                </p:oleObj>
              </mc:Choice>
              <mc:Fallback>
                <p:oleObj name="Visio" r:id="rId3" imgW="16631322" imgH="9517249" progId="Visio.Drawing.11">
                  <p:embed/>
                  <p:pic>
                    <p:nvPicPr>
                      <p:cNvPr id="0" name="Object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2636" y="17837658"/>
                        <a:ext cx="13625009" cy="7797697"/>
                      </a:xfrm>
                      <a:prstGeom prst="rect">
                        <a:avLst/>
                      </a:prstGeom>
                      <a:noFill/>
                    </p:spPr>
                  </p:pic>
                </p:oleObj>
              </mc:Fallback>
            </mc:AlternateContent>
          </a:graphicData>
        </a:graphic>
      </p:graphicFrame>
      <p:pic>
        <p:nvPicPr>
          <p:cNvPr id="19" name="그림 18"/>
          <p:cNvPicPr/>
          <p:nvPr/>
        </p:nvPicPr>
        <p:blipFill>
          <a:blip r:embed="rId5">
            <a:extLst>
              <a:ext uri="{28A0092B-C50C-407E-A947-70E740481C1C}">
                <a14:useLocalDpi xmlns:a14="http://schemas.microsoft.com/office/drawing/2010/main" val="0"/>
              </a:ext>
            </a:extLst>
          </a:blip>
          <a:srcRect l="6647" r="2448"/>
          <a:stretch>
            <a:fillRect/>
          </a:stretch>
        </p:blipFill>
        <p:spPr bwMode="auto">
          <a:xfrm>
            <a:off x="1322636" y="31552602"/>
            <a:ext cx="8785583" cy="6549610"/>
          </a:xfrm>
          <a:prstGeom prst="rect">
            <a:avLst/>
          </a:prstGeom>
          <a:noFill/>
          <a:ln>
            <a:noFill/>
          </a:ln>
        </p:spPr>
      </p:pic>
      <p:sp>
        <p:nvSpPr>
          <p:cNvPr id="20" name="TextBox 19"/>
          <p:cNvSpPr txBox="1"/>
          <p:nvPr/>
        </p:nvSpPr>
        <p:spPr>
          <a:xfrm>
            <a:off x="10241507" y="32226736"/>
            <a:ext cx="4846020" cy="6001643"/>
          </a:xfrm>
          <a:prstGeom prst="rect">
            <a:avLst/>
          </a:prstGeom>
          <a:noFill/>
        </p:spPr>
        <p:txBody>
          <a:bodyPr wrap="square" rtlCol="0">
            <a:spAutoFit/>
          </a:bodyPr>
          <a:lstStyle/>
          <a:p>
            <a:pPr algn="just"/>
            <a:r>
              <a:rPr lang="en-US" altLang="ko-KR" sz="3200">
                <a:latin typeface="Times New Roman" panose="02020603050405020304" pitchFamily="18" charset="0"/>
                <a:cs typeface="Times New Roman" panose="02020603050405020304" pitchFamily="18" charset="0"/>
              </a:rPr>
              <a:t>The proposed receiver was designed using a 65-nm </a:t>
            </a:r>
            <a:r>
              <a:rPr lang="en-US" altLang="ko-KR" sz="3200" smtClean="0">
                <a:latin typeface="Times New Roman" panose="02020603050405020304" pitchFamily="18" charset="0"/>
                <a:cs typeface="Times New Roman" panose="02020603050405020304" pitchFamily="18" charset="0"/>
              </a:rPr>
              <a:t>CMOS process</a:t>
            </a:r>
            <a:r>
              <a:rPr lang="en-US" altLang="ko-KR" sz="3200">
                <a:latin typeface="Times New Roman" panose="02020603050405020304" pitchFamily="18" charset="0"/>
                <a:cs typeface="Times New Roman" panose="02020603050405020304" pitchFamily="18" charset="0"/>
              </a:rPr>
              <a:t>, and showed the simulation results of the </a:t>
            </a:r>
            <a:r>
              <a:rPr lang="en-US" altLang="ko-KR" sz="3200" smtClean="0">
                <a:latin typeface="Times New Roman" panose="02020603050405020304" pitchFamily="18" charset="0"/>
                <a:cs typeface="Times New Roman" panose="02020603050405020304" pitchFamily="18" charset="0"/>
              </a:rPr>
              <a:t>double - sideband noise fig-ure </a:t>
            </a:r>
            <a:r>
              <a:rPr lang="en-US" altLang="ko-KR" sz="3200">
                <a:latin typeface="Times New Roman" panose="02020603050405020304" pitchFamily="18" charset="0"/>
                <a:cs typeface="Times New Roman" panose="02020603050405020304" pitchFamily="18" charset="0"/>
              </a:rPr>
              <a:t>(NFDSB) and output-referred </a:t>
            </a:r>
            <a:r>
              <a:rPr lang="en-US" altLang="ko-KR" sz="3200" smtClean="0">
                <a:latin typeface="Times New Roman" panose="02020603050405020304" pitchFamily="18" charset="0"/>
                <a:cs typeface="Times New Roman" panose="02020603050405020304" pitchFamily="18" charset="0"/>
              </a:rPr>
              <a:t>third – order  inter-cept point </a:t>
            </a:r>
            <a:r>
              <a:rPr lang="en-US" altLang="ko-KR" sz="3200">
                <a:latin typeface="Times New Roman" panose="02020603050405020304" pitchFamily="18" charset="0"/>
                <a:cs typeface="Times New Roman" panose="02020603050405020304" pitchFamily="18" charset="0"/>
              </a:rPr>
              <a:t>(</a:t>
            </a:r>
            <a:r>
              <a:rPr lang="en-US" altLang="ko-KR" sz="3200" smtClean="0">
                <a:latin typeface="Times New Roman" panose="02020603050405020304" pitchFamily="18" charset="0"/>
                <a:cs typeface="Times New Roman" panose="02020603050405020304" pitchFamily="18" charset="0"/>
              </a:rPr>
              <a:t>OIP3 = IIP3 + gain</a:t>
            </a:r>
            <a:r>
              <a:rPr lang="en-US" altLang="ko-KR" sz="3200">
                <a:latin typeface="Times New Roman" panose="02020603050405020304" pitchFamily="18" charset="0"/>
                <a:cs typeface="Times New Roman" panose="02020603050405020304" pitchFamily="18" charset="0"/>
              </a:rPr>
              <a:t>) of only </a:t>
            </a:r>
            <a:r>
              <a:rPr lang="en-US" altLang="ko-KR" sz="3200" smtClean="0">
                <a:latin typeface="Times New Roman" panose="02020603050405020304" pitchFamily="18" charset="0"/>
                <a:cs typeface="Times New Roman" panose="02020603050405020304" pitchFamily="18" charset="0"/>
              </a:rPr>
              <a:t>RF–to–BB </a:t>
            </a:r>
            <a:r>
              <a:rPr lang="en-US" altLang="ko-KR" sz="3200">
                <a:latin typeface="Times New Roman" panose="02020603050405020304" pitchFamily="18" charset="0"/>
                <a:cs typeface="Times New Roman" panose="02020603050405020304" pitchFamily="18" charset="0"/>
              </a:rPr>
              <a:t>CR </a:t>
            </a:r>
            <a:r>
              <a:rPr lang="en-US" altLang="ko-KR" sz="3200" smtClean="0">
                <a:latin typeface="Times New Roman" panose="02020603050405020304" pitchFamily="18" charset="0"/>
                <a:cs typeface="Times New Roman" panose="02020603050405020304" pitchFamily="18" charset="0"/>
              </a:rPr>
              <a:t>mixer depending </a:t>
            </a:r>
            <a:r>
              <a:rPr lang="en-US" altLang="ko-KR" sz="3200">
                <a:latin typeface="Times New Roman" panose="02020603050405020304" pitchFamily="18" charset="0"/>
                <a:cs typeface="Times New Roman" panose="02020603050405020304" pitchFamily="18" charset="0"/>
              </a:rPr>
              <a:t>on there is the proposed linearization technique or not</a:t>
            </a:r>
            <a:r>
              <a:rPr lang="en-US" altLang="ko-KR" sz="3200" smtClean="0">
                <a:latin typeface="Times New Roman" panose="02020603050405020304" pitchFamily="18" charset="0"/>
                <a:cs typeface="Times New Roman" panose="02020603050405020304" pitchFamily="18" charset="0"/>
              </a:rPr>
              <a:t>.</a:t>
            </a:r>
            <a:endParaRPr lang="en-US" altLang="ko-KR" sz="3200" dirty="0" smtClean="0">
              <a:latin typeface="Times New Roman" panose="02020603050405020304" pitchFamily="18" charset="0"/>
              <a:cs typeface="Times New Roman" panose="02020603050405020304" pitchFamily="18" charset="0"/>
            </a:endParaRPr>
          </a:p>
        </p:txBody>
      </p:sp>
      <p:sp>
        <p:nvSpPr>
          <p:cNvPr id="21" name="TextBox 20"/>
          <p:cNvSpPr txBox="1"/>
          <p:nvPr/>
        </p:nvSpPr>
        <p:spPr>
          <a:xfrm>
            <a:off x="1469974" y="38155254"/>
            <a:ext cx="13617553" cy="2062103"/>
          </a:xfrm>
          <a:prstGeom prst="rect">
            <a:avLst/>
          </a:prstGeom>
          <a:noFill/>
        </p:spPr>
        <p:txBody>
          <a:bodyPr wrap="square" rtlCol="0">
            <a:spAutoFit/>
          </a:bodyPr>
          <a:lstStyle/>
          <a:p>
            <a:pPr algn="just"/>
            <a:r>
              <a:rPr lang="en-US" altLang="ko-KR" sz="3200">
                <a:latin typeface="Times New Roman" panose="02020603050405020304" pitchFamily="18" charset="0"/>
                <a:cs typeface="Times New Roman" panose="02020603050405020304" pitchFamily="18" charset="0"/>
              </a:rPr>
              <a:t>When the linearization technique is applied to the mixer operated in sub-GHz band, the average OIP3 improvement is about 8 dB and 6 dB when the two-tone spacing is 2 MHz and 20 MHz, respectively. At 2.4 GHz, it shows an average OIP3 improvement of 4 dB regardless of the two-tone spacing.</a:t>
            </a:r>
            <a:endParaRPr lang="en-US" altLang="ko-KR" sz="3200" dirty="0" smtClean="0">
              <a:latin typeface="Times New Roman" panose="02020603050405020304" pitchFamily="18" charset="0"/>
              <a:cs typeface="Times New Roman" panose="02020603050405020304" pitchFamily="18" charset="0"/>
            </a:endParaRPr>
          </a:p>
        </p:txBody>
      </p:sp>
      <p:pic>
        <p:nvPicPr>
          <p:cNvPr id="22" name="그림 21"/>
          <p:cNvPicPr/>
          <p:nvPr/>
        </p:nvPicPr>
        <p:blipFill>
          <a:blip r:embed="rId6">
            <a:extLst>
              <a:ext uri="{28A0092B-C50C-407E-A947-70E740481C1C}">
                <a14:useLocalDpi xmlns:a14="http://schemas.microsoft.com/office/drawing/2010/main" val="0"/>
              </a:ext>
            </a:extLst>
          </a:blip>
          <a:srcRect/>
          <a:stretch>
            <a:fillRect/>
          </a:stretch>
        </p:blipFill>
        <p:spPr bwMode="auto">
          <a:xfrm>
            <a:off x="18468795" y="17640873"/>
            <a:ext cx="7903370" cy="6705915"/>
          </a:xfrm>
          <a:prstGeom prst="rect">
            <a:avLst/>
          </a:prstGeom>
          <a:noFill/>
          <a:ln>
            <a:noFill/>
          </a:ln>
        </p:spPr>
      </p:pic>
      <p:pic>
        <p:nvPicPr>
          <p:cNvPr id="26" name="그림 25"/>
          <p:cNvPicPr/>
          <p:nvPr/>
        </p:nvPicPr>
        <p:blipFill>
          <a:blip r:embed="rId7">
            <a:extLst>
              <a:ext uri="{28A0092B-C50C-407E-A947-70E740481C1C}">
                <a14:useLocalDpi xmlns:a14="http://schemas.microsoft.com/office/drawing/2010/main" val="0"/>
              </a:ext>
            </a:extLst>
          </a:blip>
          <a:srcRect l="6410" t="7224" r="12234"/>
          <a:stretch>
            <a:fillRect/>
          </a:stretch>
        </p:blipFill>
        <p:spPr bwMode="auto">
          <a:xfrm>
            <a:off x="22433802" y="27284833"/>
            <a:ext cx="6646905" cy="5498554"/>
          </a:xfrm>
          <a:prstGeom prst="rect">
            <a:avLst/>
          </a:prstGeom>
          <a:noFill/>
          <a:ln>
            <a:noFill/>
          </a:ln>
        </p:spPr>
      </p:pic>
      <p:pic>
        <p:nvPicPr>
          <p:cNvPr id="30" name="그림 29"/>
          <p:cNvPicPr/>
          <p:nvPr/>
        </p:nvPicPr>
        <p:blipFill rotWithShape="1">
          <a:blip r:embed="rId8">
            <a:extLst>
              <a:ext uri="{28A0092B-C50C-407E-A947-70E740481C1C}">
                <a14:useLocalDpi xmlns:a14="http://schemas.microsoft.com/office/drawing/2010/main" val="0"/>
              </a:ext>
            </a:extLst>
          </a:blip>
          <a:srcRect l="4625" t="9109" r="3271"/>
          <a:stretch/>
        </p:blipFill>
        <p:spPr bwMode="auto">
          <a:xfrm>
            <a:off x="15849600" y="27309688"/>
            <a:ext cx="6498825" cy="5473699"/>
          </a:xfrm>
          <a:prstGeom prst="rect">
            <a:avLst/>
          </a:prstGeom>
          <a:noFill/>
          <a:ln>
            <a:noFill/>
          </a:ln>
        </p:spPr>
      </p:pic>
      <p:pic>
        <p:nvPicPr>
          <p:cNvPr id="2" name="그림 1"/>
          <p:cNvPicPr>
            <a:picLocks noChangeAspect="1"/>
          </p:cNvPicPr>
          <p:nvPr/>
        </p:nvPicPr>
        <p:blipFill>
          <a:blip r:embed="rId9"/>
          <a:stretch>
            <a:fillRect/>
          </a:stretch>
        </p:blipFill>
        <p:spPr>
          <a:xfrm>
            <a:off x="25691690" y="5851077"/>
            <a:ext cx="3402339" cy="3402339"/>
          </a:xfrm>
          <a:prstGeom prst="rect">
            <a:avLst/>
          </a:prstGeom>
        </p:spPr>
      </p:pic>
    </p:spTree>
    <p:extLst>
      <p:ext uri="{BB962C8B-B14F-4D97-AF65-F5344CB8AC3E}">
        <p14:creationId xmlns:p14="http://schemas.microsoft.com/office/powerpoint/2010/main" val="10344838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테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9008</TotalTime>
  <Words>732</Words>
  <Application>Microsoft Office PowerPoint</Application>
  <PresentationFormat>사용자 지정</PresentationFormat>
  <Paragraphs>60</Paragraphs>
  <Slides>1</Slides>
  <Notes>0</Notes>
  <HiddenSlides>0</HiddenSlides>
  <MMClips>0</MMClips>
  <ScaleCrop>false</ScaleCrop>
  <HeadingPairs>
    <vt:vector size="8" baseType="variant">
      <vt:variant>
        <vt:lpstr>사용한 글꼴</vt:lpstr>
      </vt:variant>
      <vt:variant>
        <vt:i4>6</vt:i4>
      </vt:variant>
      <vt:variant>
        <vt:lpstr>테마</vt:lpstr>
      </vt:variant>
      <vt:variant>
        <vt:i4>1</vt:i4>
      </vt:variant>
      <vt:variant>
        <vt:lpstr>포함된 OLE 서버</vt:lpstr>
      </vt:variant>
      <vt:variant>
        <vt:i4>1</vt:i4>
      </vt:variant>
      <vt:variant>
        <vt:lpstr>슬라이드 제목</vt:lpstr>
      </vt:variant>
      <vt:variant>
        <vt:i4>1</vt:i4>
      </vt:variant>
    </vt:vector>
  </HeadingPairs>
  <TitlesOfParts>
    <vt:vector size="9" baseType="lpstr">
      <vt:lpstr>맑은 고딕</vt:lpstr>
      <vt:lpstr>Arial</vt:lpstr>
      <vt:lpstr>Calibri</vt:lpstr>
      <vt:lpstr>Calibri Light</vt:lpstr>
      <vt:lpstr>Times</vt:lpstr>
      <vt:lpstr>Times New Roman</vt:lpstr>
      <vt:lpstr>Office 테마</vt:lpstr>
      <vt:lpstr>Visio</vt:lpstr>
      <vt:lpstr>PowerPoint 프레젠테이션</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Registered User</dc:creator>
  <cp:lastModifiedBy>default</cp:lastModifiedBy>
  <cp:revision>38</cp:revision>
  <dcterms:created xsi:type="dcterms:W3CDTF">2018-03-08T06:02:33Z</dcterms:created>
  <dcterms:modified xsi:type="dcterms:W3CDTF">2024-06-17T04:33:20Z</dcterms:modified>
</cp:coreProperties>
</file>